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BA94AB-C2ED-47D2-BFD2-75986AC9837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7CE01C-DB03-4DC0-B354-DE80DE4C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A94AB-C2ED-47D2-BFD2-75986AC9837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CE01C-DB03-4DC0-B354-DE80DE4C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7BA94AB-C2ED-47D2-BFD2-75986AC9837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7CE01C-DB03-4DC0-B354-DE80DE4C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A94AB-C2ED-47D2-BFD2-75986AC9837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CE01C-DB03-4DC0-B354-DE80DE4C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BA94AB-C2ED-47D2-BFD2-75986AC9837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47CE01C-DB03-4DC0-B354-DE80DE4C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A94AB-C2ED-47D2-BFD2-75986AC9837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CE01C-DB03-4DC0-B354-DE80DE4C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A94AB-C2ED-47D2-BFD2-75986AC9837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CE01C-DB03-4DC0-B354-DE80DE4C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A94AB-C2ED-47D2-BFD2-75986AC9837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CE01C-DB03-4DC0-B354-DE80DE4C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BA94AB-C2ED-47D2-BFD2-75986AC9837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CE01C-DB03-4DC0-B354-DE80DE4C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A94AB-C2ED-47D2-BFD2-75986AC9837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CE01C-DB03-4DC0-B354-DE80DE4C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A94AB-C2ED-47D2-BFD2-75986AC9837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CE01C-DB03-4DC0-B354-DE80DE4C12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7BA94AB-C2ED-47D2-BFD2-75986AC9837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7CE01C-DB03-4DC0-B354-DE80DE4C1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388843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Познавательный интерес как фактор развития активности и самостоятельности школьника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1340768"/>
            <a:ext cx="72390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Правописание предлогов и приставок удачно закрепить на таких примерах: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Веснушкам нету сноса, 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Не исчезают с носа.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Я, не жалея мыла,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Нос терпеливо мыла.-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Зависело б от мыла,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Веснушки я б отмыла</a:t>
            </a:r>
          </a:p>
          <a:p>
            <a:pPr>
              <a:buNone/>
            </a:pPr>
            <a:endParaRPr lang="ru-RU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/>
              <a:t>Такие примеры дают возможность учащимся размышлять, самим формировать правильный вариант правописания.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986368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занимательные формы обучения На всех этапах урока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Игры</a:t>
            </a:r>
          </a:p>
          <a:p>
            <a:r>
              <a:rPr lang="ru-RU" dirty="0" smtClean="0"/>
              <a:t>Упражнения-состязания</a:t>
            </a:r>
          </a:p>
          <a:p>
            <a:r>
              <a:rPr lang="ru-RU" dirty="0" smtClean="0"/>
              <a:t>Конкурсы</a:t>
            </a:r>
          </a:p>
          <a:p>
            <a:r>
              <a:rPr lang="ru-RU" dirty="0" smtClean="0"/>
              <a:t>Диктанты-молчанки</a:t>
            </a:r>
          </a:p>
          <a:p>
            <a:r>
              <a:rPr lang="ru-RU" dirty="0" smtClean="0"/>
              <a:t>Сигнальные карточки</a:t>
            </a:r>
          </a:p>
          <a:p>
            <a:r>
              <a:rPr lang="ru-RU" dirty="0" smtClean="0"/>
              <a:t>Викторины</a:t>
            </a:r>
          </a:p>
          <a:p>
            <a:r>
              <a:rPr lang="ru-RU" dirty="0" smtClean="0"/>
              <a:t>Шутки</a:t>
            </a:r>
          </a:p>
          <a:p>
            <a:r>
              <a:rPr lang="ru-RU" dirty="0" smtClean="0"/>
              <a:t>Загадки</a:t>
            </a:r>
          </a:p>
          <a:p>
            <a:r>
              <a:rPr lang="ru-RU" dirty="0" smtClean="0"/>
              <a:t>Игры-путешествия</a:t>
            </a:r>
          </a:p>
          <a:p>
            <a:r>
              <a:rPr lang="ru-RU" dirty="0" smtClean="0"/>
              <a:t>Грамматические игры: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а) </a:t>
            </a:r>
            <a:r>
              <a:rPr lang="ru-RU" dirty="0" smtClean="0"/>
              <a:t>игра в «Четвертый лишний»: среди названных слов надо найти лишнее существительное или прилагательное и объяснить, чем оно отличается от остальных слов;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б) </a:t>
            </a:r>
            <a:r>
              <a:rPr lang="ru-RU" dirty="0" smtClean="0"/>
              <a:t>игра</a:t>
            </a:r>
            <a:r>
              <a:rPr lang="ru-RU" b="1" dirty="0" smtClean="0"/>
              <a:t> «</a:t>
            </a:r>
            <a:r>
              <a:rPr lang="ru-RU" dirty="0" smtClean="0"/>
              <a:t>Я начну, а ты продолжи», которая опирается на материал внеклассного чтения (читаются известные стихи, а ученики по очереди продолжают их. В тетрадях записываются слова с определенными орфограммами).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Новые формы ведения урока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83568" y="4005064"/>
            <a:ext cx="7128792" cy="96125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Включить каждого учащегося в познавательную деятельность, заинтересовать его этим процессом – задача, которую решает нестандартный урок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683568" y="5229200"/>
            <a:ext cx="7128792" cy="100811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Вся разнообразная работа дает возможность прививать учащимся любовь к родному языку и постичь его тайны, что так необходимо каждому в жизни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2221216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Урок-конференция</a:t>
            </a:r>
          </a:p>
          <a:p>
            <a:r>
              <a:rPr lang="ru-RU" sz="2000" dirty="0" smtClean="0"/>
              <a:t>Урок-экскурсия</a:t>
            </a:r>
          </a:p>
          <a:p>
            <a:r>
              <a:rPr lang="ru-RU" sz="2000" dirty="0" smtClean="0"/>
              <a:t>Урок-семинар</a:t>
            </a:r>
          </a:p>
          <a:p>
            <a:r>
              <a:rPr lang="ru-RU" sz="2000" dirty="0" smtClean="0"/>
              <a:t>Урок-диспут</a:t>
            </a:r>
          </a:p>
          <a:p>
            <a:r>
              <a:rPr lang="ru-RU" sz="2000" dirty="0" smtClean="0"/>
              <a:t>Урок-лекция</a:t>
            </a:r>
          </a:p>
          <a:p>
            <a:r>
              <a:rPr lang="ru-RU" sz="2000" dirty="0" smtClean="0"/>
              <a:t>Урок-зачет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1933184"/>
          </a:xfrm>
        </p:spPr>
        <p:txBody>
          <a:bodyPr/>
          <a:lstStyle/>
          <a:p>
            <a:r>
              <a:rPr lang="ru-RU" sz="2000" dirty="0" smtClean="0"/>
              <a:t>Урок-игра</a:t>
            </a:r>
          </a:p>
          <a:p>
            <a:r>
              <a:rPr lang="ru-RU" sz="2000" dirty="0" smtClean="0"/>
              <a:t>Урок-соревнование</a:t>
            </a:r>
          </a:p>
          <a:p>
            <a:r>
              <a:rPr lang="ru-RU" sz="2000" dirty="0" smtClean="0"/>
              <a:t>Театрализованные уроки</a:t>
            </a:r>
          </a:p>
          <a:p>
            <a:r>
              <a:rPr lang="ru-RU" sz="2000" dirty="0" smtClean="0"/>
              <a:t>Уроки, которые ведут сами ученики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332656"/>
            <a:ext cx="72390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«Спеши в школу как на игру», -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писал Ян Коменский.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Ведь именно интерес является основным стимулом деятельности ребенка, его развития, обучения.</a:t>
            </a:r>
          </a:p>
          <a:p>
            <a:pPr>
              <a:buNone/>
            </a:pPr>
            <a:r>
              <a:rPr lang="ru-RU" dirty="0" smtClean="0"/>
              <a:t>Новая организация общества, новое отношение к жизни предъявляют и новые требования к школе. Сегодня основная цель обучения – это не только накопление учеником определенной суммы знаний, умений, навыков, но и подготовка школьника как самостоятельного субъекта образовательной деятельности. В основе современного образования лежит активность и учителя и ученика.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Ведь как говорил Бернард Шоу: «</a:t>
            </a:r>
            <a:r>
              <a:rPr lang="ru-RU" i="1" dirty="0" smtClean="0"/>
              <a:t>Единственный путь, ведущий к знанию, - деятельность».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Новый урок не должен быть похож на предыдущий. Для этого: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/>
              <a:t>Изготавливаются наглядные пособия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/>
              <a:t>Подбирается раздаточный материал, таблицы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/>
              <a:t>Выстраивается работа на уроке так, чтобы учащиеся самостоятельно пришли к тому или иному выводу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/>
              <a:t>Проводится комплексное обучение ( развивается речь, мышление, формируются орфографические и пунктуационные навыки)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/>
              <a:t>Даются творческие задания</a:t>
            </a:r>
          </a:p>
          <a:p>
            <a:pPr>
              <a:buFont typeface="Wingdings" pitchFamily="2" charset="2"/>
              <a:buChar char="q"/>
            </a:pPr>
            <a:endParaRPr lang="ru-RU" sz="2200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Основной принцип работы учителя – научить ребенка самостоятельно думать и работать, научить учиться.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72390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Различные виды деятельности на уроках русского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/>
          <a:lstStyle/>
          <a:p>
            <a:r>
              <a:rPr lang="ru-RU" dirty="0" smtClean="0"/>
              <a:t>Словарные, выборочные диктанты</a:t>
            </a:r>
          </a:p>
          <a:p>
            <a:r>
              <a:rPr lang="ru-RU" dirty="0" smtClean="0"/>
              <a:t>Проверочные контрольные диктанты </a:t>
            </a:r>
          </a:p>
          <a:p>
            <a:r>
              <a:rPr lang="ru-RU" dirty="0" smtClean="0"/>
              <a:t>Объяснительные и предупредительные диктанты</a:t>
            </a:r>
          </a:p>
          <a:p>
            <a:r>
              <a:rPr lang="ru-RU" dirty="0" smtClean="0"/>
              <a:t>Свободные и творческие диктанты</a:t>
            </a:r>
          </a:p>
          <a:p>
            <a:r>
              <a:rPr lang="ru-RU" dirty="0" smtClean="0"/>
              <a:t>Работа с текстом на уроке</a:t>
            </a:r>
          </a:p>
          <a:p>
            <a:r>
              <a:rPr lang="ru-RU" dirty="0" smtClean="0"/>
              <a:t>Карточки</a:t>
            </a:r>
          </a:p>
          <a:p>
            <a:r>
              <a:rPr lang="ru-RU" dirty="0" smtClean="0"/>
              <a:t>Тестирования</a:t>
            </a:r>
          </a:p>
          <a:p>
            <a:r>
              <a:rPr lang="ru-RU" dirty="0" smtClean="0"/>
              <a:t>Работа с опорными схемами и таблицами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239000" cy="87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Различные виды деятельности на уроках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Творческие задания</a:t>
            </a:r>
          </a:p>
          <a:p>
            <a:r>
              <a:rPr lang="ru-RU" dirty="0" smtClean="0"/>
              <a:t>Эвристический диалог</a:t>
            </a:r>
          </a:p>
          <a:p>
            <a:r>
              <a:rPr lang="ru-RU" dirty="0" smtClean="0"/>
              <a:t>Работа с тестом</a:t>
            </a:r>
          </a:p>
          <a:p>
            <a:r>
              <a:rPr lang="ru-RU" dirty="0" smtClean="0"/>
              <a:t>Выразительное чтение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 уроках уделяется особое внимание изобразительным возможностям русского языка, ведь его красота и богатство в полной мере могут раскрыться в процессе повседневной и кропотливой работы, цель которой </a:t>
            </a:r>
            <a:r>
              <a:rPr lang="ru-RU" dirty="0" smtClean="0"/>
              <a:t>– </a:t>
            </a:r>
            <a:r>
              <a:rPr lang="ru-RU" b="1" u="sng" dirty="0" smtClean="0"/>
              <a:t>пробудить интерес к слову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100" dirty="0" smtClean="0"/>
              <a:t>На уроке по теме «Фонетика» – работа со стихотворением А.Прокофьева, в котором наполнено смыслом, обыграно само звучание отдельных слов: 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Да, есть слова глухие,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Они, мне не родня,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Но есть слова такие,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Что посильней огня.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Они других красивей – 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С могучей буквой «Р».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Ну, например, Россия,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Россия, например!</a:t>
            </a:r>
          </a:p>
          <a:p>
            <a:pPr>
              <a:buNone/>
            </a:pPr>
            <a:r>
              <a:rPr lang="ru-RU" sz="2300" dirty="0" smtClean="0"/>
              <a:t>На уроке по лексике, чтобы вызвать интерес к вопросу о прямом и переносном значении слов, читаются примеры детской речи, записанные К.Чуковским:</a:t>
            </a:r>
          </a:p>
          <a:p>
            <a:pPr>
              <a:buNone/>
            </a:pPr>
            <a:r>
              <a:rPr lang="ru-RU" sz="2300" dirty="0" smtClean="0"/>
              <a:t>Мальчика спрашивают о сестре: </a:t>
            </a:r>
          </a:p>
          <a:p>
            <a:pPr>
              <a:buNone/>
            </a:pPr>
            <a:r>
              <a:rPr lang="ru-RU" sz="2300" dirty="0" smtClean="0"/>
              <a:t>-Что же это твоя Иришка с петухами ложится?</a:t>
            </a:r>
          </a:p>
          <a:p>
            <a:pPr>
              <a:buNone/>
            </a:pPr>
            <a:r>
              <a:rPr lang="ru-RU" sz="2300" dirty="0" smtClean="0"/>
              <a:t>-Она с петухами не ложится – они клюются: она одна в свою кроватку ложится.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Нестандартные задания как средство активизации учащихся, </a:t>
            </a:r>
            <a:r>
              <a:rPr lang="ru-RU" sz="2400" dirty="0" smtClean="0"/>
              <a:t>вызывающие </a:t>
            </a:r>
            <a:r>
              <a:rPr lang="ru-RU" sz="2400" dirty="0" smtClean="0"/>
              <a:t>интерес самими формами работы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Проблемные ситуации</a:t>
            </a:r>
          </a:p>
          <a:p>
            <a:r>
              <a:rPr lang="ru-RU" dirty="0" smtClean="0"/>
              <a:t>Ролевые игры</a:t>
            </a:r>
          </a:p>
          <a:p>
            <a:r>
              <a:rPr lang="ru-RU" dirty="0" smtClean="0"/>
              <a:t>Конкурсы</a:t>
            </a:r>
          </a:p>
          <a:p>
            <a:r>
              <a:rPr lang="ru-RU" dirty="0" smtClean="0"/>
              <a:t>Лингвистические сказки</a:t>
            </a:r>
          </a:p>
          <a:p>
            <a:r>
              <a:rPr lang="ru-RU" dirty="0" smtClean="0"/>
              <a:t>Расследования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Угадайки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Лингвистические «почемучки» (почему иностранец, изучающий русский язык, принял кузницу за жену кузнеца, а кузнечика – за их сына?)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Самостоятельные работы могут стать прекрасным средством активизации интереса к познавательной деятельности учащихся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совсем обычные уроки для детей – это переход в иное состояние, другой стиль общения, положительные эмоции, ощущение себя в новом качестве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7239000" cy="62670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Большое значение для раскрытия творческого потенциала имеют и нетрадиционные формы домашнего задания, которые призваны, с одной стороны, закрепить знания, умения и навыки, полученные на уроке, а с другой стороны, позволяют ребенку проявить самостоятельность, самому найти решение нестандартного задания.</a:t>
            </a:r>
          </a:p>
          <a:p>
            <a:pPr>
              <a:buNone/>
            </a:pPr>
            <a:endParaRPr lang="ru-RU" sz="2000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000" b="1" dirty="0" smtClean="0"/>
              <a:t>ТИПЫ ДОМАШНИХ ЗАДАНИЙ: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Творческая работа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Редактирование (текстов, объявлений, вывесок)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Лингвистическое исследование текста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Подготовка иллюстраций к литературным произведениям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err="1" smtClean="0"/>
              <a:t>Синквейны</a:t>
            </a:r>
            <a:r>
              <a:rPr lang="ru-RU" sz="2000" dirty="0" smtClean="0"/>
              <a:t>, кластеры, сочинения – ассоциации, сочинения – рассуждения, гимны любимым вещам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Ответы на необычные вопросы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Рисование обложек к литературным произведениям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Инсценировки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Создание самостоятельных литературных произведений различных жанров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Продолжение неоконченных произведений (А.С.Пушкин «Дубровский»)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Подготовка словарных диктантов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Составление вопросника к зачету по теме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Составление конспекта, опорных таблиц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Письмо по памяти</a:t>
            </a:r>
          </a:p>
          <a:p>
            <a:pPr marL="457200" indent="-457200"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Познавательный интерес (в условиях обучения)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36912"/>
            <a:ext cx="8229600" cy="23797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Выражен расположенностью школьника к учению: к педагогическому познанию деятельности в области одного или ряда учебных предметов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460888"/>
          </a:xfrm>
        </p:spPr>
        <p:txBody>
          <a:bodyPr>
            <a:noAutofit/>
          </a:bodyPr>
          <a:lstStyle/>
          <a:p>
            <a:r>
              <a:rPr lang="ru-RU" sz="2000" dirty="0" smtClean="0"/>
              <a:t>Использование компьютеризации способствует эффективному повышению познавательной активности учащихся ( рассказ о биографии писателя можно разнообразить чтением самого автора, демонстрировать иллюстрации к произведениям, прослушивать в профессиональном исполнении песни, стихи на определенном фоне и т.д.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7239000" cy="34587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Уроки-презентации дают возможность реализовать принцип наглядности, повысить эффективность урока в ракурсе развития личностного потенциала учащихся, тем самым увеличить заинтересованность ученика предметом.</a:t>
            </a:r>
          </a:p>
          <a:p>
            <a:pPr>
              <a:buNone/>
            </a:pPr>
            <a:r>
              <a:rPr lang="ru-RU" sz="2400" i="1" dirty="0" smtClean="0"/>
              <a:t>Таким образом, чтобы учащиеся проявляли познавательную активность на уроках, нужно учителю проявлять множество усилий, творчество, не стоять на месте, постоянно находиться в движении.</a:t>
            </a:r>
          </a:p>
          <a:p>
            <a:pPr>
              <a:buNone/>
            </a:pPr>
            <a:r>
              <a:rPr lang="ru-RU" sz="2400" b="1" i="1" dirty="0" smtClean="0"/>
              <a:t>Не даром повторяю слова Бернарда Шоу: «Единственный путь, ведущий к знанию,- деятельность».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7920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Учение с увлечением – это вовсе не учение с развлечением.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Все знают: у кого большие способности, у того обычно интерес к знаниям. Но есть и обратное правило: у кого больше интереса, у того быстрее развиваются способности.</a:t>
            </a:r>
          </a:p>
          <a:p>
            <a:pPr>
              <a:buNone/>
            </a:pPr>
            <a:r>
              <a:rPr lang="ru-RU" b="1" dirty="0" smtClean="0"/>
              <a:t>Пробудить интерес – наша задача.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Реализации этих задач помогают: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Сочетание традиционных и нетрадиционных форм уроков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Учет индивидуальных способностей учащихся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Тематический учет знаний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Осуществление 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</a:rPr>
              <a:t>межпредметных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связей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Целесообразное использование групповой работы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Проведение интегрированных уроков (русский язык с литературой, историей, ИЗО, музыкой). Например: урок «Лирические откровения А. Фета» / группа текстологов читают, анализируют стихи, отличают их музыкальность. Звучит романс Чайковского «Я тебе ничего не скажу» / литературоведы рассказывают о переписке, воспоминаниях поэта, читают мемуары / архивариусы сообщают биографические данные / историки рассказывают о времени, в котором жил поэт / художники иллюстрируют стихи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Мое педагогическое кредо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Видеть в каждом ребенке в первую очередь личность, любить его, уважать его интересы и потребности этого маленького человека, узнавать эти потребности и помогать ребенку реализовывать их</a:t>
            </a:r>
          </a:p>
          <a:p>
            <a:r>
              <a:rPr lang="ru-RU" dirty="0" smtClean="0"/>
              <a:t>Дифференцированно относиться к каждому ученику, учитывать уровень его развития, его способности и компетенции</a:t>
            </a:r>
          </a:p>
          <a:p>
            <a:r>
              <a:rPr lang="ru-RU" dirty="0" smtClean="0"/>
              <a:t>Любить свой предмет, нести ответственность за качество его преподавания, воспитывать у учащихся уважение и любовь к родному языку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Пути воздействия на познавательную деятельность учащихся с повышенным интересом к предмету: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Выполнение заданий повышенной сложности (помеченные в учебнике звездочкой)</a:t>
            </a:r>
          </a:p>
          <a:p>
            <a:r>
              <a:rPr lang="ru-RU" dirty="0" smtClean="0"/>
              <a:t>Решение упражнений, формирующих умение анализировать, сравнивать, обобщать, выделять главное, контролировать и планировать свою деятельность</a:t>
            </a:r>
          </a:p>
          <a:p>
            <a:r>
              <a:rPr lang="ru-RU" dirty="0" smtClean="0"/>
              <a:t>Участие в олимпиадах</a:t>
            </a:r>
            <a:r>
              <a:rPr lang="ru-RU" smtClean="0"/>
              <a:t>, КВН, </a:t>
            </a:r>
            <a:r>
              <a:rPr lang="ru-RU" dirty="0" smtClean="0"/>
              <a:t>в тематических вечерах, в выпуске тематических газет, участие в предметной неделе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познавательной активности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900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Умение слушать учителя, записывать предлагаемый им материал (активность носит </a:t>
            </a:r>
            <a:r>
              <a:rPr lang="ru-RU" b="1" dirty="0" smtClean="0"/>
              <a:t>подражательный характер</a:t>
            </a:r>
            <a:r>
              <a:rPr lang="ru-RU" dirty="0" smtClean="0"/>
              <a:t>) </a:t>
            </a:r>
          </a:p>
          <a:p>
            <a:r>
              <a:rPr lang="ru-RU" dirty="0" smtClean="0"/>
              <a:t>Вид активности, в основе которого лежит познавательная инициатива учащегося, его интерес к учебной деятельности</a:t>
            </a:r>
          </a:p>
          <a:p>
            <a:r>
              <a:rPr lang="ru-RU" dirty="0" smtClean="0"/>
              <a:t>Творческая активность школьника (предполагает не только активный поиск, отбор, но и оперирование способами, необходимыми для решения задач).  Этот способ активности подводит ученика к </a:t>
            </a:r>
            <a:r>
              <a:rPr lang="ru-RU" b="1" dirty="0" smtClean="0"/>
              <a:t>познавательной самостоятельности, </a:t>
            </a:r>
            <a:r>
              <a:rPr lang="ru-RU" dirty="0" smtClean="0"/>
              <a:t>характеризуется потребностью в знаниях, умению мыслить самостоятельно, способностью ориентироваться в новой ситуации, желанием глубже понять не только полученную информацию, но и способы ее добывания.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поддержания высокого уровня познавательной деятельности учащихся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r>
              <a:rPr lang="ru-RU" dirty="0" smtClean="0"/>
              <a:t>Обновление содержания материала</a:t>
            </a:r>
          </a:p>
          <a:p>
            <a:r>
              <a:rPr lang="ru-RU" dirty="0" smtClean="0"/>
              <a:t>Предложение новых </a:t>
            </a:r>
            <a:r>
              <a:rPr lang="ru-RU" dirty="0" smtClean="0"/>
              <a:t>примеров </a:t>
            </a:r>
            <a:r>
              <a:rPr lang="ru-RU" dirty="0" smtClean="0"/>
              <a:t>и фактов</a:t>
            </a:r>
          </a:p>
          <a:p>
            <a:r>
              <a:rPr lang="ru-RU" dirty="0" err="1" smtClean="0"/>
              <a:t>Перестраивание</a:t>
            </a:r>
            <a:r>
              <a:rPr lang="ru-RU" dirty="0" smtClean="0"/>
              <a:t> системы методов обучения (работа с учебником, с таблицей, переход от одного средства к другому, комплексное их использование)</a:t>
            </a:r>
          </a:p>
          <a:p>
            <a:r>
              <a:rPr lang="ru-RU" dirty="0" smtClean="0"/>
              <a:t>Работа с техническими средствами обучения, изменение форм работ: переход от индивидуальной самостоятельной работы к групповой и т.д.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Всякое познание начинается с удивления !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 удивление есть момент пробуждения интереса к предмету изучения.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Как изменить отношение учеников к школьным предметам под названием «русский язык» и «литература»?</a:t>
            </a:r>
          </a:p>
          <a:p>
            <a:pPr>
              <a:buNone/>
            </a:pPr>
            <a:r>
              <a:rPr lang="ru-RU" dirty="0" smtClean="0"/>
              <a:t>Очень просто </a:t>
            </a:r>
            <a:r>
              <a:rPr lang="ru-RU" b="1" dirty="0" smtClean="0"/>
              <a:t>– </a:t>
            </a:r>
            <a:r>
              <a:rPr lang="ru-RU" b="1" u="sng" dirty="0" smtClean="0"/>
              <a:t>сделать каждый урок интересным.</a:t>
            </a:r>
          </a:p>
          <a:p>
            <a:pPr>
              <a:buNone/>
            </a:pPr>
            <a:r>
              <a:rPr lang="ru-RU" dirty="0" smtClean="0"/>
              <a:t>Заинтересовать ребят нужно и занимательным материалом, и осознанием серьезности того, чем мы занимаемся на уроке. Вместе с учениками мы делаем маленькие открытия.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 поощряю их стремление: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писать грамотно;</a:t>
            </a:r>
          </a:p>
          <a:p>
            <a:r>
              <a:rPr lang="ru-RU" dirty="0" smtClean="0"/>
              <a:t>говорить правильно, выразительно;</a:t>
            </a:r>
          </a:p>
          <a:p>
            <a:r>
              <a:rPr lang="ru-RU" dirty="0" smtClean="0"/>
              <a:t>поддерживаю интерес к слову, его истории (территория – от «</a:t>
            </a:r>
            <a:r>
              <a:rPr lang="ru-RU" dirty="0" err="1" smtClean="0"/>
              <a:t>терра</a:t>
            </a:r>
            <a:r>
              <a:rPr lang="ru-RU" dirty="0" smtClean="0"/>
              <a:t>» земля);</a:t>
            </a:r>
          </a:p>
          <a:p>
            <a:r>
              <a:rPr lang="ru-RU" dirty="0" smtClean="0"/>
              <a:t>стараюсь, чтобы каждый ученик умел вести исследовательскую работу.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Методы, способы формирования познавательного интереса: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11680"/>
            <a:ext cx="7239000" cy="4846320"/>
          </a:xfrm>
        </p:spPr>
        <p:txBody>
          <a:bodyPr/>
          <a:lstStyle/>
          <a:p>
            <a:r>
              <a:rPr lang="ru-RU" dirty="0" smtClean="0"/>
              <a:t>метод интеллектуальных игр</a:t>
            </a:r>
          </a:p>
          <a:p>
            <a:r>
              <a:rPr lang="ru-RU" dirty="0" smtClean="0"/>
              <a:t>метод эмоционально-нравственного стимулирования</a:t>
            </a:r>
          </a:p>
          <a:p>
            <a:r>
              <a:rPr lang="ru-RU" dirty="0" smtClean="0"/>
              <a:t>метод создания ситуации новизны</a:t>
            </a:r>
          </a:p>
          <a:p>
            <a:r>
              <a:rPr lang="ru-RU" dirty="0" smtClean="0"/>
              <a:t>создание ситуации спора</a:t>
            </a:r>
          </a:p>
          <a:p>
            <a:r>
              <a:rPr lang="ru-RU" dirty="0" smtClean="0"/>
              <a:t>создание ситуации успеха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42048" cy="136815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Но познавательный  интерес к учебному материалу не может поддерживаться все время только яркими фактами. Важно учить школьников умению в знакомом видеть новое.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2348880"/>
            <a:ext cx="7283152" cy="13967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Одно из важнейших условий интереса к учебной деятельности – его разнообразие (материала, поисков работы)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1560" y="3501008"/>
            <a:ext cx="7200800" cy="2764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Так в 5 классе по теме «Правописание безударных гласных» закрепить материал можно:</a:t>
            </a:r>
          </a:p>
          <a:p>
            <a:pPr>
              <a:buNone/>
            </a:pPr>
            <a:r>
              <a:rPr lang="ru-RU" sz="2400" dirty="0" smtClean="0"/>
              <a:t>а) через комментированное письмо</a:t>
            </a:r>
          </a:p>
          <a:p>
            <a:pPr>
              <a:buNone/>
            </a:pPr>
            <a:r>
              <a:rPr lang="ru-RU" sz="2400" dirty="0" smtClean="0"/>
              <a:t>б) по «ключу»</a:t>
            </a:r>
          </a:p>
          <a:p>
            <a:pPr>
              <a:buNone/>
            </a:pPr>
            <a:r>
              <a:rPr lang="ru-RU" sz="2400" dirty="0" smtClean="0"/>
              <a:t>в) по тестам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199</TotalTime>
  <Words>1548</Words>
  <Application>Microsoft Office PowerPoint</Application>
  <PresentationFormat>Экран (4:3)</PresentationFormat>
  <Paragraphs>167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Познавательный интерес как фактор развития активности и самостоятельности школьника </vt:lpstr>
      <vt:lpstr>Познавательный интерес (в условиях обучения)</vt:lpstr>
      <vt:lpstr>Пути воздействия на познавательную деятельность учащихся с повышенным интересом к предмету:</vt:lpstr>
      <vt:lpstr>Виды познавательной активности</vt:lpstr>
      <vt:lpstr>Способы поддержания высокого уровня познавательной деятельности учащихся</vt:lpstr>
      <vt:lpstr>Всякое познание начинается с удивления !</vt:lpstr>
      <vt:lpstr>Я поощряю их стремление: </vt:lpstr>
      <vt:lpstr>Методы, способы формирования познавательного интереса:</vt:lpstr>
      <vt:lpstr>Но познавательный  интерес к учебному материалу не может поддерживаться все время только яркими фактами. Важно учить школьников умению в знакомом видеть новое.</vt:lpstr>
      <vt:lpstr>Правописание предлогов и приставок удачно закрепить на таких примерах: </vt:lpstr>
      <vt:lpstr>занимательные формы обучения На всех этапах урока</vt:lpstr>
      <vt:lpstr>Новые формы ведения урока</vt:lpstr>
      <vt:lpstr>Презентация PowerPoint</vt:lpstr>
      <vt:lpstr>Презентация PowerPoint</vt:lpstr>
      <vt:lpstr>Различные виды деятельности на уроках русского языка</vt:lpstr>
      <vt:lpstr>Различные виды деятельности на уроках литературы</vt:lpstr>
      <vt:lpstr>Например</vt:lpstr>
      <vt:lpstr>Нестандартные задания как средство активизации учащихся, вызывающие интерес самими формами работы</vt:lpstr>
      <vt:lpstr>Презентация PowerPoint</vt:lpstr>
      <vt:lpstr>Использование компьютеризации способствует эффективному повышению познавательной активности учащихся ( рассказ о биографии писателя можно разнообразить чтением самого автора, демонстрировать иллюстрации к произведениям, прослушивать в профессиональном исполнении песни, стихи на определенном фоне и т.д.</vt:lpstr>
      <vt:lpstr>Учение с увлечением – это вовсе не учение с развлечением. </vt:lpstr>
      <vt:lpstr>Мое педагогическое кредо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Познавательный интерес как фактор развития активность и самостоятельности школьника</dc:title>
  <dc:creator>Дамения</dc:creator>
  <cp:lastModifiedBy>user</cp:lastModifiedBy>
  <cp:revision>19</cp:revision>
  <dcterms:created xsi:type="dcterms:W3CDTF">2015-01-18T16:42:50Z</dcterms:created>
  <dcterms:modified xsi:type="dcterms:W3CDTF">2015-01-19T10:51:16Z</dcterms:modified>
</cp:coreProperties>
</file>