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4660"/>
  </p:normalViewPr>
  <p:slideViewPr>
    <p:cSldViewPr>
      <p:cViewPr varScale="1">
        <p:scale>
          <a:sx n="69" d="100"/>
          <a:sy n="69" d="100"/>
        </p:scale>
        <p:origin x="-139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3BCFA-EDB7-45A9-8DE0-F9CD54C465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EF2EF7-110E-4176-BD2F-FDFAA56A42C3}">
      <dgm:prSet phldrT="[Текст]" custT="1"/>
      <dgm:spPr/>
      <dgm:t>
        <a:bodyPr vert="vert270"/>
        <a:lstStyle/>
        <a:p>
          <a:pPr algn="ctr"/>
          <a:r>
            <a:rPr lang="ru-RU" sz="3200" b="1" dirty="0" smtClean="0">
              <a:solidFill>
                <a:srgbClr val="C00000"/>
              </a:solidFill>
              <a:effectLst/>
            </a:rPr>
            <a:t>Технику защиты подразделяют на две основные группы:</a:t>
          </a:r>
          <a:endParaRPr lang="ru-RU" sz="3200" b="1" dirty="0">
            <a:solidFill>
              <a:srgbClr val="C00000"/>
            </a:solidFill>
            <a:effectLst/>
          </a:endParaRPr>
        </a:p>
      </dgm:t>
    </dgm:pt>
    <dgm:pt modelId="{5A4CA485-C57A-47FF-ABA2-FD4AD3A59546}" type="parTrans" cxnId="{46B7A739-5AC3-4D96-BB5B-43C61366849D}">
      <dgm:prSet/>
      <dgm:spPr/>
      <dgm:t>
        <a:bodyPr/>
        <a:lstStyle/>
        <a:p>
          <a:endParaRPr lang="ru-RU"/>
        </a:p>
      </dgm:t>
    </dgm:pt>
    <dgm:pt modelId="{3B2E91B7-BA17-4871-A931-4AC3ABEDBE98}" type="sibTrans" cxnId="{46B7A739-5AC3-4D96-BB5B-43C61366849D}">
      <dgm:prSet/>
      <dgm:spPr/>
      <dgm:t>
        <a:bodyPr/>
        <a:lstStyle/>
        <a:p>
          <a:endParaRPr lang="ru-RU"/>
        </a:p>
      </dgm:t>
    </dgm:pt>
    <dgm:pt modelId="{85B9529C-9B33-4E4C-A019-11005F8B99BA}">
      <dgm:prSet phldrT="[Текст]"/>
      <dgm:spPr/>
      <dgm:t>
        <a:bodyPr anchor="ctr"/>
        <a:lstStyle/>
        <a:p>
          <a:pPr algn="l"/>
          <a:r>
            <a:rPr lang="ru-RU" b="1" dirty="0" smtClean="0"/>
            <a:t>1) техника передвижений; </a:t>
          </a:r>
          <a:endParaRPr lang="ru-RU" dirty="0"/>
        </a:p>
      </dgm:t>
    </dgm:pt>
    <dgm:pt modelId="{407FE35E-845C-4C19-BEDB-A83B9651B9FA}" type="parTrans" cxnId="{58E7751F-D9EF-4A6A-81CE-24E91C5BBA24}">
      <dgm:prSet/>
      <dgm:spPr/>
      <dgm:t>
        <a:bodyPr/>
        <a:lstStyle/>
        <a:p>
          <a:endParaRPr lang="ru-RU"/>
        </a:p>
      </dgm:t>
    </dgm:pt>
    <dgm:pt modelId="{E7553234-408E-4820-A971-0CF7C8D7C1AB}" type="sibTrans" cxnId="{58E7751F-D9EF-4A6A-81CE-24E91C5BBA24}">
      <dgm:prSet/>
      <dgm:spPr/>
      <dgm:t>
        <a:bodyPr/>
        <a:lstStyle/>
        <a:p>
          <a:endParaRPr lang="ru-RU"/>
        </a:p>
      </dgm:t>
    </dgm:pt>
    <dgm:pt modelId="{B282B658-0219-4B9D-B87D-F73FCF2B2484}">
      <dgm:prSet phldrT="[Текст]"/>
      <dgm:spPr/>
      <dgm:t>
        <a:bodyPr anchor="ctr"/>
        <a:lstStyle/>
        <a:p>
          <a:r>
            <a:rPr lang="ru-RU" b="1" dirty="0" smtClean="0"/>
            <a:t>2) техника противодействия и овладения мячом.</a:t>
          </a:r>
          <a:endParaRPr lang="ru-RU" dirty="0"/>
        </a:p>
      </dgm:t>
    </dgm:pt>
    <dgm:pt modelId="{183A0EC0-F9DB-4519-9A27-46C5C730B119}" type="parTrans" cxnId="{966749B3-5BB1-45F1-BF6B-1CF245F2F4B5}">
      <dgm:prSet/>
      <dgm:spPr/>
      <dgm:t>
        <a:bodyPr/>
        <a:lstStyle/>
        <a:p>
          <a:endParaRPr lang="ru-RU"/>
        </a:p>
      </dgm:t>
    </dgm:pt>
    <dgm:pt modelId="{35E6ACDD-0D10-4DAC-9995-7CA6B95515AE}" type="sibTrans" cxnId="{966749B3-5BB1-45F1-BF6B-1CF245F2F4B5}">
      <dgm:prSet/>
      <dgm:spPr/>
      <dgm:t>
        <a:bodyPr/>
        <a:lstStyle/>
        <a:p>
          <a:endParaRPr lang="ru-RU"/>
        </a:p>
      </dgm:t>
    </dgm:pt>
    <dgm:pt modelId="{775955CC-6A81-46C0-9136-F4EAD457F1F1}" type="pres">
      <dgm:prSet presAssocID="{4893BCFA-EDB7-45A9-8DE0-F9CD54C4657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09E4184-9211-4082-B3ED-EB09C5445482}" type="pres">
      <dgm:prSet presAssocID="{89EF2EF7-110E-4176-BD2F-FDFAA56A42C3}" presName="thickLine" presStyleLbl="alignNode1" presStyleIdx="0" presStyleCnt="1"/>
      <dgm:spPr/>
    </dgm:pt>
    <dgm:pt modelId="{DE21577B-6C4E-439F-B8AA-A178DD7C44F2}" type="pres">
      <dgm:prSet presAssocID="{89EF2EF7-110E-4176-BD2F-FDFAA56A42C3}" presName="horz1" presStyleCnt="0"/>
      <dgm:spPr/>
    </dgm:pt>
    <dgm:pt modelId="{C7335A7B-70C4-4AF6-9B44-2511211A55A4}" type="pres">
      <dgm:prSet presAssocID="{89EF2EF7-110E-4176-BD2F-FDFAA56A42C3}" presName="tx1" presStyleLbl="revTx" presStyleIdx="0" presStyleCnt="3" custScaleX="111365"/>
      <dgm:spPr/>
      <dgm:t>
        <a:bodyPr/>
        <a:lstStyle/>
        <a:p>
          <a:endParaRPr lang="ru-RU"/>
        </a:p>
      </dgm:t>
    </dgm:pt>
    <dgm:pt modelId="{5383D96A-2E03-405B-AB39-E9B4CFA693C0}" type="pres">
      <dgm:prSet presAssocID="{89EF2EF7-110E-4176-BD2F-FDFAA56A42C3}" presName="vert1" presStyleCnt="0"/>
      <dgm:spPr/>
    </dgm:pt>
    <dgm:pt modelId="{3433D52D-03C7-4D29-8009-A32E78A882F1}" type="pres">
      <dgm:prSet presAssocID="{85B9529C-9B33-4E4C-A019-11005F8B99BA}" presName="vertSpace2a" presStyleCnt="0"/>
      <dgm:spPr/>
    </dgm:pt>
    <dgm:pt modelId="{62D86E86-B079-452F-8827-9FFE23B55333}" type="pres">
      <dgm:prSet presAssocID="{85B9529C-9B33-4E4C-A019-11005F8B99BA}" presName="horz2" presStyleCnt="0"/>
      <dgm:spPr/>
    </dgm:pt>
    <dgm:pt modelId="{568BB9CF-57EC-4E39-8E6D-4A153FC61C6C}" type="pres">
      <dgm:prSet presAssocID="{85B9529C-9B33-4E4C-A019-11005F8B99BA}" presName="horzSpace2" presStyleCnt="0"/>
      <dgm:spPr/>
    </dgm:pt>
    <dgm:pt modelId="{E0528431-96EA-44AF-9044-F64C66B4D0A2}" type="pres">
      <dgm:prSet presAssocID="{85B9529C-9B33-4E4C-A019-11005F8B99BA}" presName="tx2" presStyleLbl="revTx" presStyleIdx="1" presStyleCnt="3"/>
      <dgm:spPr/>
      <dgm:t>
        <a:bodyPr/>
        <a:lstStyle/>
        <a:p>
          <a:endParaRPr lang="ru-RU"/>
        </a:p>
      </dgm:t>
    </dgm:pt>
    <dgm:pt modelId="{9C994AE2-C09B-46CB-B002-B914E7380EAD}" type="pres">
      <dgm:prSet presAssocID="{85B9529C-9B33-4E4C-A019-11005F8B99BA}" presName="vert2" presStyleCnt="0"/>
      <dgm:spPr/>
    </dgm:pt>
    <dgm:pt modelId="{B0F14A16-0430-485C-B16A-8742861A0487}" type="pres">
      <dgm:prSet presAssocID="{85B9529C-9B33-4E4C-A019-11005F8B99BA}" presName="thinLine2b" presStyleLbl="callout" presStyleIdx="0" presStyleCnt="2"/>
      <dgm:spPr/>
    </dgm:pt>
    <dgm:pt modelId="{F0B3D20D-E69F-40B8-BFB6-C92D5EF29C67}" type="pres">
      <dgm:prSet presAssocID="{85B9529C-9B33-4E4C-A019-11005F8B99BA}" presName="vertSpace2b" presStyleCnt="0"/>
      <dgm:spPr/>
    </dgm:pt>
    <dgm:pt modelId="{46D6E760-406B-4F32-A442-40C81E9B75B5}" type="pres">
      <dgm:prSet presAssocID="{B282B658-0219-4B9D-B87D-F73FCF2B2484}" presName="horz2" presStyleCnt="0"/>
      <dgm:spPr/>
    </dgm:pt>
    <dgm:pt modelId="{DB3DCF47-B9F1-418E-9F63-49B48A8185F4}" type="pres">
      <dgm:prSet presAssocID="{B282B658-0219-4B9D-B87D-F73FCF2B2484}" presName="horzSpace2" presStyleCnt="0"/>
      <dgm:spPr/>
    </dgm:pt>
    <dgm:pt modelId="{02804E4C-B470-4AE7-8D4F-C27AC72D101B}" type="pres">
      <dgm:prSet presAssocID="{B282B658-0219-4B9D-B87D-F73FCF2B2484}" presName="tx2" presStyleLbl="revTx" presStyleIdx="2" presStyleCnt="3"/>
      <dgm:spPr/>
      <dgm:t>
        <a:bodyPr/>
        <a:lstStyle/>
        <a:p>
          <a:endParaRPr lang="ru-RU"/>
        </a:p>
      </dgm:t>
    </dgm:pt>
    <dgm:pt modelId="{F647A668-EEB1-4156-B056-513CC06FE09F}" type="pres">
      <dgm:prSet presAssocID="{B282B658-0219-4B9D-B87D-F73FCF2B2484}" presName="vert2" presStyleCnt="0"/>
      <dgm:spPr/>
    </dgm:pt>
    <dgm:pt modelId="{BC6A8A36-B0D3-4F70-8BC7-800D5AC00B5B}" type="pres">
      <dgm:prSet presAssocID="{B282B658-0219-4B9D-B87D-F73FCF2B2484}" presName="thinLine2b" presStyleLbl="callout" presStyleIdx="1" presStyleCnt="2"/>
      <dgm:spPr/>
    </dgm:pt>
    <dgm:pt modelId="{9FE3DCFB-BB8A-4842-BBC2-21785B1A9BBD}" type="pres">
      <dgm:prSet presAssocID="{B282B658-0219-4B9D-B87D-F73FCF2B2484}" presName="vertSpace2b" presStyleCnt="0"/>
      <dgm:spPr/>
    </dgm:pt>
  </dgm:ptLst>
  <dgm:cxnLst>
    <dgm:cxn modelId="{F6BCC6C4-5FBD-450F-8F70-4AE370FB33E9}" type="presOf" srcId="{85B9529C-9B33-4E4C-A019-11005F8B99BA}" destId="{E0528431-96EA-44AF-9044-F64C66B4D0A2}" srcOrd="0" destOrd="0" presId="urn:microsoft.com/office/officeart/2008/layout/LinedList"/>
    <dgm:cxn modelId="{58E7751F-D9EF-4A6A-81CE-24E91C5BBA24}" srcId="{89EF2EF7-110E-4176-BD2F-FDFAA56A42C3}" destId="{85B9529C-9B33-4E4C-A019-11005F8B99BA}" srcOrd="0" destOrd="0" parTransId="{407FE35E-845C-4C19-BEDB-A83B9651B9FA}" sibTransId="{E7553234-408E-4820-A971-0CF7C8D7C1AB}"/>
    <dgm:cxn modelId="{966749B3-5BB1-45F1-BF6B-1CF245F2F4B5}" srcId="{89EF2EF7-110E-4176-BD2F-FDFAA56A42C3}" destId="{B282B658-0219-4B9D-B87D-F73FCF2B2484}" srcOrd="1" destOrd="0" parTransId="{183A0EC0-F9DB-4519-9A27-46C5C730B119}" sibTransId="{35E6ACDD-0D10-4DAC-9995-7CA6B95515AE}"/>
    <dgm:cxn modelId="{55EDC3B9-1168-4822-91E2-4F6034E35678}" type="presOf" srcId="{B282B658-0219-4B9D-B87D-F73FCF2B2484}" destId="{02804E4C-B470-4AE7-8D4F-C27AC72D101B}" srcOrd="0" destOrd="0" presId="urn:microsoft.com/office/officeart/2008/layout/LinedList"/>
    <dgm:cxn modelId="{8F1D7149-1FB9-4628-9634-8F697C05C73F}" type="presOf" srcId="{4893BCFA-EDB7-45A9-8DE0-F9CD54C4657B}" destId="{775955CC-6A81-46C0-9136-F4EAD457F1F1}" srcOrd="0" destOrd="0" presId="urn:microsoft.com/office/officeart/2008/layout/LinedList"/>
    <dgm:cxn modelId="{46B7A739-5AC3-4D96-BB5B-43C61366849D}" srcId="{4893BCFA-EDB7-45A9-8DE0-F9CD54C4657B}" destId="{89EF2EF7-110E-4176-BD2F-FDFAA56A42C3}" srcOrd="0" destOrd="0" parTransId="{5A4CA485-C57A-47FF-ABA2-FD4AD3A59546}" sibTransId="{3B2E91B7-BA17-4871-A931-4AC3ABEDBE98}"/>
    <dgm:cxn modelId="{62C801BD-69DE-4D55-A92D-B0822E0507C6}" type="presOf" srcId="{89EF2EF7-110E-4176-BD2F-FDFAA56A42C3}" destId="{C7335A7B-70C4-4AF6-9B44-2511211A55A4}" srcOrd="0" destOrd="0" presId="urn:microsoft.com/office/officeart/2008/layout/LinedList"/>
    <dgm:cxn modelId="{94D60B9E-F58B-42C1-975E-2A9FD73D3B72}" type="presParOf" srcId="{775955CC-6A81-46C0-9136-F4EAD457F1F1}" destId="{209E4184-9211-4082-B3ED-EB09C5445482}" srcOrd="0" destOrd="0" presId="urn:microsoft.com/office/officeart/2008/layout/LinedList"/>
    <dgm:cxn modelId="{50185266-4554-428A-A346-2B3E3B76E3C5}" type="presParOf" srcId="{775955CC-6A81-46C0-9136-F4EAD457F1F1}" destId="{DE21577B-6C4E-439F-B8AA-A178DD7C44F2}" srcOrd="1" destOrd="0" presId="urn:microsoft.com/office/officeart/2008/layout/LinedList"/>
    <dgm:cxn modelId="{1C0E9968-B71D-47FC-8C09-CD053DAFB819}" type="presParOf" srcId="{DE21577B-6C4E-439F-B8AA-A178DD7C44F2}" destId="{C7335A7B-70C4-4AF6-9B44-2511211A55A4}" srcOrd="0" destOrd="0" presId="urn:microsoft.com/office/officeart/2008/layout/LinedList"/>
    <dgm:cxn modelId="{AB476E30-9ED8-4A81-B9B4-FEFCA08E39B7}" type="presParOf" srcId="{DE21577B-6C4E-439F-B8AA-A178DD7C44F2}" destId="{5383D96A-2E03-405B-AB39-E9B4CFA693C0}" srcOrd="1" destOrd="0" presId="urn:microsoft.com/office/officeart/2008/layout/LinedList"/>
    <dgm:cxn modelId="{7819E4AE-D857-494C-AAEE-AD208050E2CA}" type="presParOf" srcId="{5383D96A-2E03-405B-AB39-E9B4CFA693C0}" destId="{3433D52D-03C7-4D29-8009-A32E78A882F1}" srcOrd="0" destOrd="0" presId="urn:microsoft.com/office/officeart/2008/layout/LinedList"/>
    <dgm:cxn modelId="{0B2DB46C-75FF-4CD2-A2F7-10902B2276AC}" type="presParOf" srcId="{5383D96A-2E03-405B-AB39-E9B4CFA693C0}" destId="{62D86E86-B079-452F-8827-9FFE23B55333}" srcOrd="1" destOrd="0" presId="urn:microsoft.com/office/officeart/2008/layout/LinedList"/>
    <dgm:cxn modelId="{98D49AF2-F816-49D3-80B6-234FC6820E29}" type="presParOf" srcId="{62D86E86-B079-452F-8827-9FFE23B55333}" destId="{568BB9CF-57EC-4E39-8E6D-4A153FC61C6C}" srcOrd="0" destOrd="0" presId="urn:microsoft.com/office/officeart/2008/layout/LinedList"/>
    <dgm:cxn modelId="{43EB1A4F-683A-4511-8BB8-1BAAB5F3D004}" type="presParOf" srcId="{62D86E86-B079-452F-8827-9FFE23B55333}" destId="{E0528431-96EA-44AF-9044-F64C66B4D0A2}" srcOrd="1" destOrd="0" presId="urn:microsoft.com/office/officeart/2008/layout/LinedList"/>
    <dgm:cxn modelId="{83F7DA03-11FF-48ED-942A-8921E34D0531}" type="presParOf" srcId="{62D86E86-B079-452F-8827-9FFE23B55333}" destId="{9C994AE2-C09B-46CB-B002-B914E7380EAD}" srcOrd="2" destOrd="0" presId="urn:microsoft.com/office/officeart/2008/layout/LinedList"/>
    <dgm:cxn modelId="{638DE73A-C8E6-4DEC-B1EA-DDA1E6D3DDA5}" type="presParOf" srcId="{5383D96A-2E03-405B-AB39-E9B4CFA693C0}" destId="{B0F14A16-0430-485C-B16A-8742861A0487}" srcOrd="2" destOrd="0" presId="urn:microsoft.com/office/officeart/2008/layout/LinedList"/>
    <dgm:cxn modelId="{F364DD20-C9C9-43DD-9191-FE478C858346}" type="presParOf" srcId="{5383D96A-2E03-405B-AB39-E9B4CFA693C0}" destId="{F0B3D20D-E69F-40B8-BFB6-C92D5EF29C67}" srcOrd="3" destOrd="0" presId="urn:microsoft.com/office/officeart/2008/layout/LinedList"/>
    <dgm:cxn modelId="{B60067DA-18E8-4F26-AC8F-4508E9B14005}" type="presParOf" srcId="{5383D96A-2E03-405B-AB39-E9B4CFA693C0}" destId="{46D6E760-406B-4F32-A442-40C81E9B75B5}" srcOrd="4" destOrd="0" presId="urn:microsoft.com/office/officeart/2008/layout/LinedList"/>
    <dgm:cxn modelId="{50C000D2-60FB-41C2-8E49-5F64EFF8C7E1}" type="presParOf" srcId="{46D6E760-406B-4F32-A442-40C81E9B75B5}" destId="{DB3DCF47-B9F1-418E-9F63-49B48A8185F4}" srcOrd="0" destOrd="0" presId="urn:microsoft.com/office/officeart/2008/layout/LinedList"/>
    <dgm:cxn modelId="{4B3C48F5-B05E-4C65-9AC1-AE1532FDD5DD}" type="presParOf" srcId="{46D6E760-406B-4F32-A442-40C81E9B75B5}" destId="{02804E4C-B470-4AE7-8D4F-C27AC72D101B}" srcOrd="1" destOrd="0" presId="urn:microsoft.com/office/officeart/2008/layout/LinedList"/>
    <dgm:cxn modelId="{1BFF8FCC-B764-42C8-8C0E-3AE88249FE20}" type="presParOf" srcId="{46D6E760-406B-4F32-A442-40C81E9B75B5}" destId="{F647A668-EEB1-4156-B056-513CC06FE09F}" srcOrd="2" destOrd="0" presId="urn:microsoft.com/office/officeart/2008/layout/LinedList"/>
    <dgm:cxn modelId="{4DCB1270-ED15-4AA0-BB70-C184B1156A59}" type="presParOf" srcId="{5383D96A-2E03-405B-AB39-E9B4CFA693C0}" destId="{BC6A8A36-B0D3-4F70-8BC7-800D5AC00B5B}" srcOrd="5" destOrd="0" presId="urn:microsoft.com/office/officeart/2008/layout/LinedList"/>
    <dgm:cxn modelId="{C8896488-2C4F-4CE4-92C6-0406BE9A7A0F}" type="presParOf" srcId="{5383D96A-2E03-405B-AB39-E9B4CFA693C0}" destId="{9FE3DCFB-BB8A-4842-BBC2-21785B1A9BB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E4184-9211-4082-B3ED-EB09C5445482}">
      <dsp:nvSpPr>
        <dsp:cNvPr id="0" name=""/>
        <dsp:cNvSpPr/>
      </dsp:nvSpPr>
      <dsp:spPr>
        <a:xfrm>
          <a:off x="0" y="1662"/>
          <a:ext cx="87319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35A7B-70C4-4AF6-9B44-2511211A55A4}">
      <dsp:nvSpPr>
        <dsp:cNvPr id="0" name=""/>
        <dsp:cNvSpPr/>
      </dsp:nvSpPr>
      <dsp:spPr>
        <a:xfrm>
          <a:off x="0" y="1662"/>
          <a:ext cx="1901181" cy="340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effectLst/>
            </a:rPr>
            <a:t>Технику защиты подразделяют на две основные группы:</a:t>
          </a:r>
          <a:endParaRPr lang="ru-RU" sz="3200" b="1" kern="1200" dirty="0">
            <a:solidFill>
              <a:srgbClr val="C00000"/>
            </a:solidFill>
            <a:effectLst/>
          </a:endParaRPr>
        </a:p>
      </dsp:txBody>
      <dsp:txXfrm>
        <a:off x="0" y="1662"/>
        <a:ext cx="1901181" cy="3401666"/>
      </dsp:txXfrm>
    </dsp:sp>
    <dsp:sp modelId="{E0528431-96EA-44AF-9044-F64C66B4D0A2}">
      <dsp:nvSpPr>
        <dsp:cNvPr id="0" name=""/>
        <dsp:cNvSpPr/>
      </dsp:nvSpPr>
      <dsp:spPr>
        <a:xfrm>
          <a:off x="2029218" y="80724"/>
          <a:ext cx="6700611" cy="158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1) техника передвижений; </a:t>
          </a:r>
          <a:endParaRPr lang="ru-RU" sz="4100" kern="1200" dirty="0"/>
        </a:p>
      </dsp:txBody>
      <dsp:txXfrm>
        <a:off x="2029218" y="80724"/>
        <a:ext cx="6700611" cy="1581243"/>
      </dsp:txXfrm>
    </dsp:sp>
    <dsp:sp modelId="{B0F14A16-0430-485C-B16A-8742861A0487}">
      <dsp:nvSpPr>
        <dsp:cNvPr id="0" name=""/>
        <dsp:cNvSpPr/>
      </dsp:nvSpPr>
      <dsp:spPr>
        <a:xfrm>
          <a:off x="1901181" y="1661968"/>
          <a:ext cx="6828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04E4C-B470-4AE7-8D4F-C27AC72D101B}">
      <dsp:nvSpPr>
        <dsp:cNvPr id="0" name=""/>
        <dsp:cNvSpPr/>
      </dsp:nvSpPr>
      <dsp:spPr>
        <a:xfrm>
          <a:off x="2029218" y="1741030"/>
          <a:ext cx="6700611" cy="158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2) техника противодействия и овладения мячом.</a:t>
          </a:r>
          <a:endParaRPr lang="ru-RU" sz="4100" kern="1200" dirty="0"/>
        </a:p>
      </dsp:txBody>
      <dsp:txXfrm>
        <a:off x="2029218" y="1741030"/>
        <a:ext cx="6700611" cy="1581243"/>
      </dsp:txXfrm>
    </dsp:sp>
    <dsp:sp modelId="{BC6A8A36-B0D3-4F70-8BC7-800D5AC00B5B}">
      <dsp:nvSpPr>
        <dsp:cNvPr id="0" name=""/>
        <dsp:cNvSpPr/>
      </dsp:nvSpPr>
      <dsp:spPr>
        <a:xfrm>
          <a:off x="1901181" y="3322274"/>
          <a:ext cx="6828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525-591D-4FA4-BF7B-EBCC2076A35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8BF61D-39EE-40E7-A7D0-E8E276562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525-591D-4FA4-BF7B-EBCC2076A35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F61D-39EE-40E7-A7D0-E8E276562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525-591D-4FA4-BF7B-EBCC2076A35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F61D-39EE-40E7-A7D0-E8E276562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525-591D-4FA4-BF7B-EBCC2076A35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8BF61D-39EE-40E7-A7D0-E8E276562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525-591D-4FA4-BF7B-EBCC2076A35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F61D-39EE-40E7-A7D0-E8E2765627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525-591D-4FA4-BF7B-EBCC2076A35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F61D-39EE-40E7-A7D0-E8E276562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525-591D-4FA4-BF7B-EBCC2076A35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8BF61D-39EE-40E7-A7D0-E8E27656270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525-591D-4FA4-BF7B-EBCC2076A35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F61D-39EE-40E7-A7D0-E8E276562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525-591D-4FA4-BF7B-EBCC2076A35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F61D-39EE-40E7-A7D0-E8E276562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525-591D-4FA4-BF7B-EBCC2076A35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F61D-39EE-40E7-A7D0-E8E276562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525-591D-4FA4-BF7B-EBCC2076A35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F61D-39EE-40E7-A7D0-E8E27656270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223525-591D-4FA4-BF7B-EBCC2076A350}" type="datetimeFigureOut">
              <a:rPr lang="ru-RU" smtClean="0"/>
              <a:t>02.05.2016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8BF61D-39EE-40E7-A7D0-E8E27656270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25144"/>
            <a:ext cx="8568952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effectLst/>
              </a:rPr>
              <a:t>ВЗАИМОДЕЙСТВИЕ ДВУХ ИГРОКОВ В </a:t>
            </a:r>
            <a:r>
              <a:rPr lang="ru-RU" sz="4400" dirty="0" smtClean="0">
                <a:solidFill>
                  <a:schemeClr val="tx1"/>
                </a:solidFill>
                <a:effectLst/>
              </a:rPr>
              <a:t>ЗАЩИТЕ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sz="1100" dirty="0">
                <a:solidFill>
                  <a:schemeClr val="tx1"/>
                </a:solidFill>
                <a:effectLst/>
              </a:rPr>
              <a:t/>
            </a:r>
            <a:br>
              <a:rPr lang="ru-RU" sz="1100" dirty="0">
                <a:solidFill>
                  <a:schemeClr val="tx1"/>
                </a:solidFill>
                <a:effectLst/>
              </a:rPr>
            </a:br>
            <a:r>
              <a:rPr lang="ru-RU" sz="1100" dirty="0" smtClean="0">
                <a:solidFill>
                  <a:schemeClr val="tx1"/>
                </a:solidFill>
                <a:effectLst/>
              </a:rPr>
              <a:t>выполнила </a:t>
            </a:r>
            <a:r>
              <a:rPr lang="ru-RU" sz="1100" dirty="0" err="1" smtClean="0">
                <a:solidFill>
                  <a:schemeClr val="tx1"/>
                </a:solidFill>
                <a:effectLst/>
              </a:rPr>
              <a:t>Олейникова</a:t>
            </a:r>
            <a:r>
              <a:rPr lang="ru-RU" sz="1100" dirty="0" smtClean="0">
                <a:solidFill>
                  <a:schemeClr val="tx1"/>
                </a:solidFill>
                <a:effectLst/>
              </a:rPr>
              <a:t> Наталья Михайловна.</a:t>
            </a:r>
            <a:r>
              <a:rPr lang="ru-RU" sz="1300" dirty="0">
                <a:solidFill>
                  <a:schemeClr val="tx1"/>
                </a:solidFill>
                <a:effectLst/>
              </a:rPr>
              <a:t/>
            </a:r>
            <a:br>
              <a:rPr lang="ru-RU" sz="1300" dirty="0">
                <a:solidFill>
                  <a:schemeClr val="tx1"/>
                </a:solidFill>
                <a:effectLst/>
              </a:rPr>
            </a:br>
            <a:r>
              <a:rPr lang="ru-RU" sz="1300" smtClean="0">
                <a:solidFill>
                  <a:schemeClr val="tx1"/>
                </a:solidFill>
                <a:effectLst/>
              </a:rPr>
              <a:t>Учитель </a:t>
            </a:r>
            <a:r>
              <a:rPr lang="ru-RU" sz="1300" dirty="0" smtClean="0">
                <a:solidFill>
                  <a:schemeClr val="tx1"/>
                </a:solidFill>
                <a:effectLst/>
              </a:rPr>
              <a:t>физической культуры.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720" y="692696"/>
            <a:ext cx="5763250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28192" y="0"/>
            <a:ext cx="738031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МБОУ гимназия № 44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763688" cy="143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94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8192" y="0"/>
            <a:ext cx="738031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МБОУ гимназия № 44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763688" cy="143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1000" y="4438873"/>
            <a:ext cx="8458200" cy="122237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2421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2844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/>
              <a:t>Введение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Баскетбол – спортивная игра, в которую входят: 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проявление </a:t>
            </a:r>
            <a:r>
              <a:rPr lang="ru-RU" sz="2400" dirty="0"/>
              <a:t>физических качеств и двигательных </a:t>
            </a:r>
            <a:r>
              <a:rPr lang="ru-RU" sz="2400" dirty="0" smtClean="0"/>
              <a:t>навыков</a:t>
            </a:r>
            <a:r>
              <a:rPr lang="ru-RU" sz="2400" dirty="0"/>
              <a:t>;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интеллектуальных </a:t>
            </a:r>
            <a:r>
              <a:rPr lang="ru-RU" sz="2400" dirty="0"/>
              <a:t>способностей и психических возможностей.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908720"/>
            <a:ext cx="4536504" cy="28803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19" y="4206567"/>
            <a:ext cx="87129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Успешная игра в защите во многом определяет итог спортив­ного соперничества баскетболистов.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современном баскетболе для достижения победы недостаточно только результативно атаковать. </a:t>
            </a:r>
          </a:p>
        </p:txBody>
      </p:sp>
    </p:spTree>
    <p:extLst>
      <p:ext uri="{BB962C8B-B14F-4D97-AF65-F5344CB8AC3E}">
        <p14:creationId xmlns:p14="http://schemas.microsoft.com/office/powerpoint/2010/main" val="35498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64496" y="332656"/>
            <a:ext cx="45720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 smtClean="0"/>
              <a:t>Важно надежно обезопасить свою корзину, своевременно подавлять атакующую инициативу противников, разрушать их привычные взаимосвязи и тем самым диктовать свои условия ве­дения борьбы.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62237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Хорошую защиту отличает не пассивное реагирование на </a:t>
            </a:r>
          </a:p>
          <a:p>
            <a:r>
              <a:rPr lang="ru-RU" sz="2400" dirty="0" smtClean="0"/>
              <a:t>дей­ствия атакующих, </a:t>
            </a:r>
          </a:p>
          <a:p>
            <a:r>
              <a:rPr lang="ru-RU" sz="2400" dirty="0" smtClean="0"/>
              <a:t>а активное упреждающее применение контрдей­ствий с постоянным «давлением» на</a:t>
            </a:r>
          </a:p>
          <a:p>
            <a:r>
              <a:rPr lang="ru-RU" sz="2400" dirty="0" smtClean="0"/>
              <a:t> мяч и готовностью к стреми­тельному переходу в контратаку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9" y="299805"/>
            <a:ext cx="4254475" cy="307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0710"/>
            <a:ext cx="4464496" cy="31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8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16620"/>
            <a:ext cx="8820472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Приемы игры в защите направлены на противодействие нападающей команде.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цель игры в защите </a:t>
            </a:r>
            <a:r>
              <a:rPr lang="ru-RU" sz="2400" dirty="0" smtClean="0"/>
              <a:t>— </a:t>
            </a:r>
            <a:r>
              <a:rPr lang="ru-RU" sz="2400" u="sng" dirty="0" smtClean="0"/>
              <a:t>прервать атаку соперника и овладеть мячом до его броска в корзину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Защитник должен постоянно стремиться занять необходимую позицию для предотвращения выхода нападающего к щиту или на выгодное для развития атаки место.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264" y="18864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1. Общее положение тактики игры в баскетболе</a:t>
            </a:r>
            <a:endParaRPr lang="ru-RU" sz="20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33643468"/>
              </p:ext>
            </p:extLst>
          </p:nvPr>
        </p:nvGraphicFramePr>
        <p:xfrm>
          <a:off x="214292" y="3429000"/>
          <a:ext cx="8731939" cy="340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42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49022"/>
            <a:ext cx="856895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– это наиболее рациональное положение звеньев тела игрока для маневренных защитных действий, позволяющее эффективно препятствовать атакующим намерениям нападающего.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0348"/>
            <a:ext cx="85689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Стойка баскетболиста в защите 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39673"/>
            <a:ext cx="4176464" cy="336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8224" y="2636912"/>
            <a:ext cx="24482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Стойка защитника с выставленной вперед ногой применяется при опеке игрока, владеющего мячом, и предназначена для предотвращения броска или прохода под щит.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36912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Стойка защитника с параллельной постановкой стоп (параллельная) применяется для опеки нападающего с мячом или без мяча вдали от щита, когда нет непосредственной угрозы атаки и взятия корзины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781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16" y="188640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Среди способов взаимодействия двух игроков при игре в защите выделяют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подстраховку</a:t>
            </a:r>
            <a:r>
              <a:rPr lang="ru-RU" sz="3200" dirty="0" smtClean="0"/>
              <a:t>,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переключение</a:t>
            </a:r>
            <a:r>
              <a:rPr lang="ru-RU" sz="3200" dirty="0" smtClean="0"/>
              <a:t> и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проскальзывание</a:t>
            </a:r>
            <a:r>
              <a:rPr lang="ru-RU" sz="3200" dirty="0" smtClean="0"/>
              <a:t>, а также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организацию группового отбора мяча </a:t>
            </a:r>
            <a:r>
              <a:rPr lang="ru-RU" sz="3200" dirty="0" smtClean="0"/>
              <a:t>и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противодействие нападающим</a:t>
            </a:r>
            <a:r>
              <a:rPr lang="ru-RU" sz="3200" dirty="0" smtClean="0"/>
              <a:t> в численном меньшинстве.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257"/>
            <a:ext cx="4623048" cy="367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16891"/>
            <a:ext cx="4356993" cy="28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9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/>
              <a:t>Подстраховка </a:t>
            </a:r>
            <a:r>
              <a:rPr lang="ru-RU" sz="3200" dirty="0" smtClean="0"/>
              <a:t>подразумевает взаимопомощь и взаимовыручку партнеров при опеке ими нападающих, реально угрожающих корзине защищающейся команды. </a:t>
            </a:r>
            <a:endParaRPr lang="ru-RU" sz="3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3" y="2420888"/>
            <a:ext cx="4129267" cy="4201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137830" cy="4190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6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/>
              <a:t>Переключение</a:t>
            </a:r>
            <a:r>
              <a:rPr lang="ru-RU" sz="2800" dirty="0" smtClean="0"/>
              <a:t> – это целесообразные контрдействия двух игроков в ответ на попытку взаимодействия атакующих с использованием одной из разновидностей заслонов. Оно состоит в смене защитниками своих подопечных.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6" y="2480985"/>
            <a:ext cx="2711080" cy="4122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507418"/>
            <a:ext cx="2827217" cy="4027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52" y="2558750"/>
            <a:ext cx="3017444" cy="3966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8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/>
              <a:t>Проскальзывание</a:t>
            </a:r>
            <a:r>
              <a:rPr lang="ru-RU" sz="3200" dirty="0" smtClean="0"/>
              <a:t> является взаимодействием, направленным на нейтрализацию заслонов. Его применение целесообразно, когда для защитников невыгодно использование переключений. 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564904"/>
            <a:ext cx="4896544" cy="416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0731"/>
            <a:ext cx="3279665" cy="208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1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345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ВЗАИМОДЕЙСТВИЕ ДВУХ ИГРОКОВ В ЗАЩИТЕ  выполнила Олейникова Наталья Михайловна. Учитель физической культуры.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ДВУХ ИГРОКОВ В ЗАЩИТЕ  Выполнила: ученица 7 «В» класса Зимонина Анастасия</dc:title>
  <dc:creator>Я</dc:creator>
  <cp:lastModifiedBy>Сергей</cp:lastModifiedBy>
  <cp:revision>9</cp:revision>
  <dcterms:created xsi:type="dcterms:W3CDTF">2016-03-06T12:40:50Z</dcterms:created>
  <dcterms:modified xsi:type="dcterms:W3CDTF">2016-05-02T18:22:41Z</dcterms:modified>
</cp:coreProperties>
</file>